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435" r:id="rId3"/>
    <p:sldId id="257" r:id="rId4"/>
    <p:sldId id="430" r:id="rId5"/>
    <p:sldId id="431" r:id="rId6"/>
    <p:sldId id="432" r:id="rId7"/>
    <p:sldId id="433" r:id="rId8"/>
    <p:sldId id="439" r:id="rId9"/>
    <p:sldId id="434" r:id="rId10"/>
    <p:sldId id="436" r:id="rId11"/>
    <p:sldId id="437" r:id="rId12"/>
    <p:sldId id="438" r:id="rId13"/>
  </p:sldIdLst>
  <p:sldSz cx="7772400" cy="64008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701" autoAdjust="0"/>
  </p:normalViewPr>
  <p:slideViewPr>
    <p:cSldViewPr>
      <p:cViewPr varScale="1">
        <p:scale>
          <a:sx n="122" d="100"/>
          <a:sy n="122" d="100"/>
        </p:scale>
        <p:origin x="1614" y="108"/>
      </p:cViewPr>
      <p:guideLst>
        <p:guide orient="horz" pos="2016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5261009-058F-4773-B443-74AB4EC020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335" cy="35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5" tIns="46668" rIns="93335" bIns="46668" numCol="1" anchor="t" anchorCtr="0" compatLnSpc="1">
            <a:prstTxWarp prst="textNoShape">
              <a:avLst/>
            </a:prstTxWarp>
          </a:bodyPr>
          <a:lstStyle>
            <a:lvl1pPr defTabSz="93387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A328288-A26B-42F5-90C3-A97C23A479F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489" y="1"/>
            <a:ext cx="4028335" cy="35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5" tIns="46668" rIns="93335" bIns="46668" numCol="1" anchor="t" anchorCtr="0" compatLnSpc="1">
            <a:prstTxWarp prst="textNoShape">
              <a:avLst/>
            </a:prstTxWarp>
          </a:bodyPr>
          <a:lstStyle>
            <a:lvl1pPr algn="r" defTabSz="93387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64B2F385-C084-4C0D-9000-0CBBF6CDCD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539"/>
            <a:ext cx="4028335" cy="35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5" tIns="46668" rIns="93335" bIns="46668" numCol="1" anchor="b" anchorCtr="0" compatLnSpc="1">
            <a:prstTxWarp prst="textNoShape">
              <a:avLst/>
            </a:prstTxWarp>
          </a:bodyPr>
          <a:lstStyle>
            <a:lvl1pPr defTabSz="93387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F23C305E-6280-409C-AE8A-D384A73677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489" y="6658539"/>
            <a:ext cx="4028335" cy="35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5" tIns="46668" rIns="93335" bIns="46668" numCol="1" anchor="b" anchorCtr="0" compatLnSpc="1">
            <a:prstTxWarp prst="textNoShape">
              <a:avLst/>
            </a:prstTxWarp>
          </a:bodyPr>
          <a:lstStyle>
            <a:lvl1pPr algn="r" defTabSz="933879" eaLnBrk="1" hangingPunct="1">
              <a:defRPr sz="1200"/>
            </a:lvl1pPr>
          </a:lstStyle>
          <a:p>
            <a:pPr>
              <a:defRPr/>
            </a:pPr>
            <a:fld id="{ACEECC17-8318-4ED2-83AE-002EB6DEE3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613" y="1989138"/>
            <a:ext cx="66071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5" y="3627438"/>
            <a:ext cx="5441950" cy="16351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FFB524-D0BE-4659-8595-65F232FB18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0F51A5-0C2F-41D2-A0AA-9FB3C3C34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E286B6-9192-4E35-8F28-A06151C2EF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D6F1D-5304-4790-8B4E-3200D2ECCE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410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16B4E2-3C0B-42F1-BDB0-16F8945864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2CE831-E3EF-4433-9A4D-ABD07E328A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1B0D13-3922-4492-85AC-90A3DE977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35D7-1C52-40C8-8F92-922BF7A2184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975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255588"/>
            <a:ext cx="1747838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38" y="255588"/>
            <a:ext cx="5094287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53A4F8-3812-4E63-8A31-4F9870EF1F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390F1B-562C-4B73-B105-A5780B939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BE51ED-0348-4881-B0D8-49F2AEDA0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D5A4D-6DCB-43BC-8E45-5C9F7712FA2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19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C307FE-BA5A-4E4B-81E5-B1DEC247C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380594-E0A9-4436-AFE9-62BCE1483F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79AD62-0D70-443E-924C-2E48921241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5BCF0-9A9D-4208-B86D-4D0CE40FDA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286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4113213"/>
            <a:ext cx="6605587" cy="12715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63" y="2713038"/>
            <a:ext cx="6605587" cy="1400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2AAA9E-E4BC-44E7-8A02-D547EB3AFD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76B2DE-CA44-4BA8-808E-5909F1E496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E2920E-D17A-4EC2-8C8F-4D7F4D9CF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F15D2-3D57-454F-B5D5-16AFD8DDA4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181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1493838"/>
            <a:ext cx="3421062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493838"/>
            <a:ext cx="3421063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D74230-D2E6-4DA5-901A-CD1497C03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5899B0-320D-4251-AC3E-7890B2EA9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2F71ED-557F-4F1D-985C-FF2A1AB4C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4D08-E014-4F38-AC99-E7E6946E16D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241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1433513"/>
            <a:ext cx="3433762" cy="596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2030413"/>
            <a:ext cx="3433762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1433513"/>
            <a:ext cx="3435350" cy="596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2030413"/>
            <a:ext cx="3435350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78EADA-0764-4915-A04A-B4394456A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D70578-181C-4C0C-A231-E2357BF83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2F57BA-AA9E-43FC-B298-BF3FAE1A4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7EB42-C498-4C1C-B28F-B9D4646FAE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675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7F2B243-6FC4-4C55-8660-51083F102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3C0BC2-E708-4963-A7E6-DB83C93F8B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250518-7957-4BB3-87F1-15C1920CC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F78E5-78C9-425B-9516-29179F4A51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4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FF014BA-D861-4276-B393-01CB4EA4A8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40184D-4861-4CA7-93F8-EEA7DE678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0A7948-B4D1-4463-9D81-79E7ED1011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0B594-63C2-4996-913E-51800E008E9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741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255588"/>
            <a:ext cx="2557462" cy="10842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255588"/>
            <a:ext cx="4344988" cy="54625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1339850"/>
            <a:ext cx="2557462" cy="43783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B5BF21-9469-4A86-862E-CF6AF6795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69CD2A-6BCA-4C84-A734-50C25140FF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FD44EC-6DF8-488B-83ED-F1E2A314F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A5785-36DA-4E2D-A1A8-98E4BC52C9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06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479925"/>
            <a:ext cx="4662488" cy="530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571500"/>
            <a:ext cx="4662488" cy="3840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010150"/>
            <a:ext cx="4662488" cy="750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710613-76D4-4C25-BA6C-AFC5761EFB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1E4C51-16C2-43E2-977F-B0C6A8440E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85A3DE-450D-4EDA-A360-95D1F3C4A3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31F53-F418-4C6D-B2EF-9359D1394A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400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724501-7972-435C-A35C-C5297859B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255588"/>
            <a:ext cx="6994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210" tIns="43105" rIns="86210" bIns="431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4BD240-3F50-4BB9-A335-C5D289D36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8938" y="1493838"/>
            <a:ext cx="6994525" cy="42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3E4111-946A-4A3F-BA3D-A6AE3850A4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8938" y="5829300"/>
            <a:ext cx="18129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BEB9472-5868-47DC-862E-11B5E59592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888" y="5829300"/>
            <a:ext cx="24606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41151A-25FE-4F1A-A190-564618520B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538" y="5829300"/>
            <a:ext cx="18129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9AC8972E-5065-4C27-809D-A86BEE78C5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2013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2013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2pPr>
      <a:lvl3pPr algn="ctr" defTabSz="862013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3pPr>
      <a:lvl4pPr algn="ctr" defTabSz="862013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4pPr>
      <a:lvl5pPr algn="ctr" defTabSz="862013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5pPr>
      <a:lvl6pPr marL="457200" algn="ctr" defTabSz="862013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6pPr>
      <a:lvl7pPr marL="914400" algn="ctr" defTabSz="862013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7pPr>
      <a:lvl8pPr marL="1371600" algn="ctr" defTabSz="862013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8pPr>
      <a:lvl9pPr marL="1828800" algn="ctr" defTabSz="862013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9pPr>
    </p:titleStyle>
    <p:bodyStyle>
      <a:lvl1pPr marL="323850" indent="-323850" algn="l" defTabSz="862013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00088" indent="-268288" algn="l" defTabSz="862013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077913" indent="-215900" algn="l" defTabSz="862013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08125" indent="-214313" algn="l" defTabSz="862013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39925" indent="-215900" algn="l" defTabSz="862013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397125" indent="-215900" algn="l" defTabSz="8620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54325" indent="-215900" algn="l" defTabSz="8620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11525" indent="-215900" algn="l" defTabSz="8620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68725" indent="-215900" algn="l" defTabSz="862013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6CCB4AC-F9EF-48C8-BC29-561665CA20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1676400"/>
            <a:ext cx="5638800" cy="1295400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Trade, Trade Wars and Economic Impacts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C9CFA68-3113-470C-9B31-8CBCB728CC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0"/>
            <a:ext cx="4648200" cy="2971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Presented at the Keystone Policy Center and Global Interdependence Center Panel Discussion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15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September 20, 2018</a:t>
            </a:r>
          </a:p>
          <a:p>
            <a:pPr eaLnBrk="1" hangingPunct="1">
              <a:lnSpc>
                <a:spcPct val="80000"/>
              </a:lnSpc>
            </a:pPr>
            <a:endParaRPr lang="en-US" altLang="en-US" sz="15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Michael R. Englund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Principal Director and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Chief Economist,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Action Economics, LLC</a:t>
            </a:r>
          </a:p>
          <a:p>
            <a:pPr eaLnBrk="1" hangingPunct="1">
              <a:lnSpc>
                <a:spcPct val="80000"/>
              </a:lnSpc>
            </a:pPr>
            <a:endParaRPr lang="en-US" altLang="en-US" sz="15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www.actioneconomics.com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303-494-4228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500" dirty="0"/>
              <a:t>mike.englund@actioneconomics.com</a:t>
            </a:r>
          </a:p>
        </p:txBody>
      </p:sp>
      <p:pic>
        <p:nvPicPr>
          <p:cNvPr id="3076" name="Picture 4" descr="actioneconomics_logo_560x350_redonwhite">
            <a:extLst>
              <a:ext uri="{FF2B5EF4-FFF2-40B4-BE49-F238E27FC236}">
                <a16:creationId xmlns:a16="http://schemas.microsoft.com/office/drawing/2014/main" id="{8B52884F-4F27-42EE-ACAD-AC560A7FB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12725"/>
            <a:ext cx="233045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7" name="Text Box 6">
            <a:extLst>
              <a:ext uri="{FF2B5EF4-FFF2-40B4-BE49-F238E27FC236}">
                <a16:creationId xmlns:a16="http://schemas.microsoft.com/office/drawing/2014/main" id="{0D7D1CE6-EA00-463B-A3A8-5A4B9AB8C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94D478-B820-475D-B460-46220DEDBCF5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700" dirty="0"/>
          </a:p>
        </p:txBody>
      </p:sp>
      <p:sp>
        <p:nvSpPr>
          <p:cNvPr id="11268" name="Text Box 8">
            <a:extLst>
              <a:ext uri="{FF2B5EF4-FFF2-40B4-BE49-F238E27FC236}">
                <a16:creationId xmlns:a16="http://schemas.microsoft.com/office/drawing/2014/main" id="{FC891E8D-954C-46E6-90AC-299D66942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85875"/>
            <a:ext cx="7772400" cy="4796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                           The Tautology: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3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Current Account Deficit = Capital Account Surplus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Offsetting entries with trade accounting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If savings </a:t>
            </a:r>
            <a:r>
              <a:rPr lang="en-US" altLang="en-US" b="1" dirty="0">
                <a:latin typeface="Times New Roman" panose="02020603050405020304" pitchFamily="18" charset="0"/>
              </a:rPr>
              <a:t>&lt;</a:t>
            </a:r>
            <a:r>
              <a:rPr lang="en-US" altLang="en-US" dirty="0">
                <a:latin typeface="Times New Roman" panose="02020603050405020304" pitchFamily="18" charset="0"/>
              </a:rPr>
              <a:t> investment, then net capital inflows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Static total capital account = static total current account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FX rates move to equate supply and demand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A higher U.S. tariff means a higher U.S. dollar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1" name="Text Box 6">
            <a:extLst>
              <a:ext uri="{FF2B5EF4-FFF2-40B4-BE49-F238E27FC236}">
                <a16:creationId xmlns:a16="http://schemas.microsoft.com/office/drawing/2014/main" id="{AF9DDD5D-BFEF-4FC4-A890-20713EEB5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72FCD1-9279-4834-8B38-75796369EFE5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700" dirty="0"/>
          </a:p>
        </p:txBody>
      </p:sp>
      <p:sp>
        <p:nvSpPr>
          <p:cNvPr id="12292" name="Text Box 8">
            <a:extLst>
              <a:ext uri="{FF2B5EF4-FFF2-40B4-BE49-F238E27FC236}">
                <a16:creationId xmlns:a16="http://schemas.microsoft.com/office/drawing/2014/main" id="{A427D178-77E8-463B-A00E-CB51249C1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85875"/>
            <a:ext cx="7772400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             Implications of Trade Negotiations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Tariffs will end up higher for some goods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The dollar will end up stronger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China will substitute imports for fungible goods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Big bilateral deficits will be shifted to other countries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Little aggregate trade deficit effect is likely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Successful policy means stronger GDP, bigger deficits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5" name="Text Box 6">
            <a:extLst>
              <a:ext uri="{FF2B5EF4-FFF2-40B4-BE49-F238E27FC236}">
                <a16:creationId xmlns:a16="http://schemas.microsoft.com/office/drawing/2014/main" id="{FF97C3C2-C851-48CD-B757-68DDAD691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F3927D3-1A4C-4022-B806-84C1856CFEEE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700" dirty="0"/>
          </a:p>
        </p:txBody>
      </p:sp>
      <p:sp>
        <p:nvSpPr>
          <p:cNvPr id="13316" name="Text Box 8">
            <a:extLst>
              <a:ext uri="{FF2B5EF4-FFF2-40B4-BE49-F238E27FC236}">
                <a16:creationId xmlns:a16="http://schemas.microsoft.com/office/drawing/2014/main" id="{8805ABA4-5535-4343-9060-A7D7BBEBF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5" y="1343636"/>
            <a:ext cx="7772400" cy="462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Policy Induced U.S. Real GDP Forecast Adjustments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17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b="1" dirty="0">
                <a:latin typeface="Times New Roman" panose="02020603050405020304" pitchFamily="18" charset="0"/>
              </a:rPr>
              <a:t>Real Q4/Q4 GDP Growth		2018	2019	2020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17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Pre-Tax and Fiscal Stimulus		2.5%  	2.4%	2.2%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Post-Stimulus	  		3.2%	2.8%	2.4%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Tariffs as Threat (</a:t>
            </a:r>
            <a:r>
              <a:rPr lang="en-US" altLang="en-US" sz="1700" b="1" dirty="0">
                <a:latin typeface="Times New Roman" panose="02020603050405020304" pitchFamily="18" charset="0"/>
              </a:rPr>
              <a:t>Sept. estimates</a:t>
            </a:r>
            <a:r>
              <a:rPr lang="en-US" altLang="en-US" sz="1700" dirty="0">
                <a:latin typeface="Times New Roman" panose="02020603050405020304" pitchFamily="18" charset="0"/>
              </a:rPr>
              <a:t>)	</a:t>
            </a:r>
            <a:r>
              <a:rPr lang="en-US" altLang="en-US" sz="1700" b="1" dirty="0">
                <a:latin typeface="Times New Roman" panose="02020603050405020304" pitchFamily="18" charset="0"/>
              </a:rPr>
              <a:t>3.2%	2.7%	2.4%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Permanent China Tariffs		3.2%	2.5%	2.2%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17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U.S. Net Exports (</a:t>
            </a:r>
            <a:r>
              <a:rPr lang="en-US" altLang="en-US" sz="1700" b="1" dirty="0">
                <a:latin typeface="Times New Roman" panose="02020603050405020304" pitchFamily="18" charset="0"/>
              </a:rPr>
              <a:t>Sept. estimates</a:t>
            </a:r>
            <a:r>
              <a:rPr lang="en-US" altLang="en-US" sz="1700" dirty="0">
                <a:latin typeface="Times New Roman" panose="02020603050405020304" pitchFamily="18" charset="0"/>
              </a:rPr>
              <a:t>)	-</a:t>
            </a:r>
            <a:r>
              <a:rPr lang="en-US" altLang="en-US" sz="1700" b="1" dirty="0">
                <a:latin typeface="Times New Roman" panose="02020603050405020304" pitchFamily="18" charset="0"/>
              </a:rPr>
              <a:t>$888b	-$940b	-$977b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17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b="1" dirty="0">
                <a:latin typeface="Times New Roman" panose="02020603050405020304" pitchFamily="18" charset="0"/>
              </a:rPr>
              <a:t>Stimulus Size Estimates (in $bln):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December 2017 Tax Cuts		$206	 $275	 $250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March 2018 Fiscal Stimulus		  $70	   $85	   $85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September New Tariff Levels		 -$21	  -$62	  -$62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“All-China” Tariff  Starting in 2019	 -$21	-$116	-$116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Total				$234	 $182	 $157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3" name="Text Box 6">
            <a:extLst>
              <a:ext uri="{FF2B5EF4-FFF2-40B4-BE49-F238E27FC236}">
                <a16:creationId xmlns:a16="http://schemas.microsoft.com/office/drawing/2014/main" id="{F0709669-D3E2-48F6-A94F-04258FBB1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86EE088-293D-4E62-9605-3FBA8385DA82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700" dirty="0"/>
          </a:p>
        </p:txBody>
      </p:sp>
      <p:sp>
        <p:nvSpPr>
          <p:cNvPr id="5124" name="Text Box 8">
            <a:extLst>
              <a:ext uri="{FF2B5EF4-FFF2-40B4-BE49-F238E27FC236}">
                <a16:creationId xmlns:a16="http://schemas.microsoft.com/office/drawing/2014/main" id="{C940C5C4-1421-41AC-A817-D1C7101A0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63688"/>
            <a:ext cx="7772400" cy="3272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Tariffs Produce Price Distortions, Like all Taxes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3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Economists hate price distortions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Income tax, sales tax, quotas, tariffs are all distortions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We like “free trade agreements” because of the name!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Trade agreements just swap managed trade outcomes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99" name="Text Box 6">
            <a:extLst>
              <a:ext uri="{FF2B5EF4-FFF2-40B4-BE49-F238E27FC236}">
                <a16:creationId xmlns:a16="http://schemas.microsoft.com/office/drawing/2014/main" id="{C0FCF4C4-5779-4D09-9D43-26AF94EDE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77B7792-F379-4C13-933E-B2D5FA6E6FD6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700" dirty="0"/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1986C5F6-F0AD-492A-9E64-AE233F5CD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7772400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		      	    Trump Hypothesis:</a:t>
            </a:r>
            <a:endParaRPr lang="en-US" altLang="en-US" sz="23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3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dirty="0"/>
              <a:t>The U.S. underutilizes economic and military leverage in negotiations on trade and foreign policy because politicians are self-interested captured agents of lobbyists, and because the media rewards capitulation over confrontation.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                                  Implication:</a:t>
            </a:r>
            <a:endParaRPr lang="en-US" altLang="en-US" sz="23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3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dirty="0"/>
              <a:t>U.S. politicians avoid disruptive change, please lobbyists, and act civil. Reaching an agreement at any cost is “good statesmanship.”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7" name="Text Box 6">
            <a:extLst>
              <a:ext uri="{FF2B5EF4-FFF2-40B4-BE49-F238E27FC236}">
                <a16:creationId xmlns:a16="http://schemas.microsoft.com/office/drawing/2014/main" id="{4FEE605C-A257-4469-88FD-7B9AB4DE9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E613BF-A185-4AF0-90EF-9F95FE39414C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700" dirty="0"/>
          </a:p>
        </p:txBody>
      </p:sp>
      <p:sp>
        <p:nvSpPr>
          <p:cNvPr id="6148" name="Text Box 8">
            <a:extLst>
              <a:ext uri="{FF2B5EF4-FFF2-40B4-BE49-F238E27FC236}">
                <a16:creationId xmlns:a16="http://schemas.microsoft.com/office/drawing/2014/main" id="{1D353CBA-1115-4B4E-9E10-FAAB6EC9D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63688"/>
            <a:ext cx="7772400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Tariffs are a Negotiating Strategy, Not a Goal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3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Tariff threats are a “stick” to motivate adversaries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Threats must be credible to be effective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Analysis of “permanent tariffs” are just a benchmark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Macro forecasts need compromise assumptions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1" name="Text Box 6">
            <a:extLst>
              <a:ext uri="{FF2B5EF4-FFF2-40B4-BE49-F238E27FC236}">
                <a16:creationId xmlns:a16="http://schemas.microsoft.com/office/drawing/2014/main" id="{30EDDBB1-D1E4-4154-AD22-EC12A69EE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8EE6F1B-FC8E-4AB8-9FF0-5770D8C1B8FF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700" dirty="0"/>
          </a:p>
        </p:txBody>
      </p:sp>
      <p:sp>
        <p:nvSpPr>
          <p:cNvPr id="7172" name="Text Box 8">
            <a:extLst>
              <a:ext uri="{FF2B5EF4-FFF2-40B4-BE49-F238E27FC236}">
                <a16:creationId xmlns:a16="http://schemas.microsoft.com/office/drawing/2014/main" id="{471274B8-E309-4AB9-ABE0-ADED70CBF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35075"/>
            <a:ext cx="7772400" cy="488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 Average 2016 Tariff Rate, by Country/Area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17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Hong Kong/Macao				   0%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Singapore				0.1%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Australia 					1.2%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New Zealand				1.3%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Canada					1.6%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b="1" dirty="0">
                <a:latin typeface="Times New Roman" panose="02020603050405020304" pitchFamily="18" charset="0"/>
              </a:rPr>
              <a:t>U.S.</a:t>
            </a:r>
            <a:r>
              <a:rPr lang="en-US" altLang="en-US" sz="1700" dirty="0">
                <a:latin typeface="Times New Roman" panose="02020603050405020304" pitchFamily="18" charset="0"/>
              </a:rPr>
              <a:t>					</a:t>
            </a:r>
            <a:r>
              <a:rPr lang="en-US" altLang="en-US" sz="1700" b="1" dirty="0">
                <a:latin typeface="Times New Roman" panose="02020603050405020304" pitchFamily="18" charset="0"/>
              </a:rPr>
              <a:t>1.7%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E.U.					2.0%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Japan					2.5%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China					3.5%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Russia					3.6%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Mexico					4.3%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India					6.3%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Brazil/Cuba				8.0%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Much of South America and Africa		7.0% or higher</a:t>
            </a:r>
          </a:p>
          <a:p>
            <a:pPr lvl="2">
              <a:spcBef>
                <a:spcPct val="0"/>
              </a:spcBef>
              <a:buFontTx/>
              <a:buNone/>
            </a:pPr>
            <a:br>
              <a:rPr lang="en-US" altLang="en-US" sz="1700" dirty="0">
                <a:latin typeface="Times New Roman" panose="02020603050405020304" pitchFamily="18" charset="0"/>
              </a:rPr>
            </a:br>
            <a:r>
              <a:rPr lang="en-US" altLang="en-US" sz="1700" dirty="0">
                <a:latin typeface="Times New Roman" panose="02020603050405020304" pitchFamily="18" charset="0"/>
              </a:rPr>
              <a:t>* World Bank Estimates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5" name="Text Box 6">
            <a:extLst>
              <a:ext uri="{FF2B5EF4-FFF2-40B4-BE49-F238E27FC236}">
                <a16:creationId xmlns:a16="http://schemas.microsoft.com/office/drawing/2014/main" id="{6C2E34BD-D7C6-4B78-BC64-D435CF3F8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3770CB8-B676-45F5-B7EF-523FD9F0C076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700" dirty="0"/>
          </a:p>
        </p:txBody>
      </p:sp>
      <p:sp>
        <p:nvSpPr>
          <p:cNvPr id="8196" name="Text Box 8">
            <a:extLst>
              <a:ext uri="{FF2B5EF4-FFF2-40B4-BE49-F238E27FC236}">
                <a16:creationId xmlns:a16="http://schemas.microsoft.com/office/drawing/2014/main" id="{080867CC-F8F2-423A-9963-8F59FE941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00200"/>
            <a:ext cx="77724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 U.S. Measures as % of Nominal GDP, 2017*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sz="17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GDP (nominal)			$19,485 bln  	100%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GDP Export Component	  	  $2,350 bln	  12%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GDP Import Component		  $2,929 bln	  15%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GDP Net Export Component		    -$578 bln	   -3%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Imports of “Goods”			  $2,342 bln	  12%</a:t>
            </a:r>
            <a:endParaRPr lang="en-US" altLang="en-US" sz="1700" b="1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Imports of “Goods,” Pacific Basin	     $866 bln	    4%</a:t>
            </a: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1700" dirty="0">
                <a:latin typeface="Times New Roman" panose="02020603050405020304" pitchFamily="18" charset="0"/>
              </a:rPr>
              <a:t>Imports of “Goods,” China		     $506 bln	    3%</a:t>
            </a:r>
          </a:p>
          <a:p>
            <a:pPr lvl="2">
              <a:spcBef>
                <a:spcPct val="0"/>
              </a:spcBef>
              <a:buFontTx/>
              <a:buNone/>
            </a:pPr>
            <a:br>
              <a:rPr lang="en-US" altLang="en-US" sz="1700" dirty="0">
                <a:latin typeface="Times New Roman" panose="02020603050405020304" pitchFamily="18" charset="0"/>
              </a:rPr>
            </a:br>
            <a:r>
              <a:rPr lang="en-US" altLang="en-US" sz="1700" dirty="0">
                <a:latin typeface="Times New Roman" panose="02020603050405020304" pitchFamily="18" charset="0"/>
              </a:rPr>
              <a:t>* U.S. BEA, Census Bureau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19" name="Text Box 6">
            <a:extLst>
              <a:ext uri="{FF2B5EF4-FFF2-40B4-BE49-F238E27FC236}">
                <a16:creationId xmlns:a16="http://schemas.microsoft.com/office/drawing/2014/main" id="{783A2B9C-28F7-4B71-A3F1-5FDFAF36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BF52AF5-5B7E-47E8-9F37-58554B12499F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700" dirty="0"/>
          </a:p>
        </p:txBody>
      </p:sp>
      <p:sp>
        <p:nvSpPr>
          <p:cNvPr id="9220" name="Text Box 8">
            <a:extLst>
              <a:ext uri="{FF2B5EF4-FFF2-40B4-BE49-F238E27FC236}">
                <a16:creationId xmlns:a16="http://schemas.microsoft.com/office/drawing/2014/main" id="{40C1AEB4-C557-4C14-9249-7EE7D8BD0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3" y="1066800"/>
            <a:ext cx="7772400" cy="468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      U.S. Tariffs were Still Small as of August 2018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3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 U.S. Customs Receipts were $35 bln in 2017.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Tax Foundation: $22 bln new annual tariff revenue</a:t>
            </a:r>
          </a:p>
          <a:p>
            <a:pPr lvl="2"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Each $40 bln tariff revenue ~ -0.1% GDP, -90k jobs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Supply chain disruptions might be big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2018 Tax Cut ~ $150-$175 bln per year on average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U.S. federal government FY18 revenue = $3,338 bln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19" name="Text Box 6">
            <a:extLst>
              <a:ext uri="{FF2B5EF4-FFF2-40B4-BE49-F238E27FC236}">
                <a16:creationId xmlns:a16="http://schemas.microsoft.com/office/drawing/2014/main" id="{783A2B9C-28F7-4B71-A3F1-5FDFAF36B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BF52AF5-5B7E-47E8-9F37-58554B12499F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700" dirty="0"/>
          </a:p>
        </p:txBody>
      </p:sp>
      <p:sp>
        <p:nvSpPr>
          <p:cNvPr id="9220" name="Text Box 8">
            <a:extLst>
              <a:ext uri="{FF2B5EF4-FFF2-40B4-BE49-F238E27FC236}">
                <a16:creationId xmlns:a16="http://schemas.microsoft.com/office/drawing/2014/main" id="{40C1AEB4-C557-4C14-9249-7EE7D8BD0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3" y="1066800"/>
            <a:ext cx="7772400" cy="433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U.S. China Tariffs Escalate on Sep-24 and at Year-End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3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 A 10% tariff on another $200 </a:t>
            </a:r>
            <a:r>
              <a:rPr lang="en-US" altLang="en-US" dirty="0" err="1">
                <a:latin typeface="Times New Roman" panose="02020603050405020304" pitchFamily="18" charset="0"/>
              </a:rPr>
              <a:t>bln</a:t>
            </a:r>
            <a:r>
              <a:rPr lang="en-US" altLang="en-US" dirty="0">
                <a:latin typeface="Times New Roman" panose="02020603050405020304" pitchFamily="18" charset="0"/>
              </a:rPr>
              <a:t> on September 24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New tariff revenue then at a $42 </a:t>
            </a:r>
            <a:r>
              <a:rPr lang="en-US" altLang="en-US" dirty="0" err="1">
                <a:latin typeface="Times New Roman" panose="02020603050405020304" pitchFamily="18" charset="0"/>
              </a:rPr>
              <a:t>bln</a:t>
            </a:r>
            <a:r>
              <a:rPr lang="en-US" altLang="en-US" dirty="0">
                <a:latin typeface="Times New Roman" panose="02020603050405020304" pitchFamily="18" charset="0"/>
              </a:rPr>
              <a:t> annual rate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Tariff rate hiked to 25% in 2019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New tariff revenue then at $72 </a:t>
            </a:r>
            <a:r>
              <a:rPr lang="en-US" altLang="en-US" dirty="0" err="1">
                <a:latin typeface="Times New Roman" panose="02020603050405020304" pitchFamily="18" charset="0"/>
              </a:rPr>
              <a:t>bln</a:t>
            </a:r>
            <a:r>
              <a:rPr lang="en-US" altLang="en-US" dirty="0">
                <a:latin typeface="Times New Roman" panose="02020603050405020304" pitchFamily="18" charset="0"/>
              </a:rPr>
              <a:t> annual rate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Impact: -0.2% for GDP in one year, -162k payrolls</a:t>
            </a:r>
          </a:p>
          <a:p>
            <a:pPr lvl="2"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9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actioneconomics_logo_560x350_redonwhite">
            <a:extLst>
              <a:ext uri="{FF2B5EF4-FFF2-40B4-BE49-F238E27FC236}">
                <a16:creationId xmlns:a16="http://schemas.microsoft.com/office/drawing/2014/main" id="{D68FAB07-1852-47E4-9DCE-B655B4CE3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0"/>
            <a:ext cx="1420813" cy="99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3" name="Text Box 6">
            <a:extLst>
              <a:ext uri="{FF2B5EF4-FFF2-40B4-BE49-F238E27FC236}">
                <a16:creationId xmlns:a16="http://schemas.microsoft.com/office/drawing/2014/main" id="{9E03BECE-5880-4CF2-A7E9-F1830B89E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319088"/>
            <a:ext cx="2921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EB48F7-EC4E-40F3-A4AD-BB069870CD3B}" type="slidenum">
              <a:rPr lang="en-US" altLang="en-US" sz="17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700" dirty="0"/>
          </a:p>
        </p:txBody>
      </p:sp>
      <p:sp>
        <p:nvSpPr>
          <p:cNvPr id="10244" name="Text Box 8">
            <a:extLst>
              <a:ext uri="{FF2B5EF4-FFF2-40B4-BE49-F238E27FC236}">
                <a16:creationId xmlns:a16="http://schemas.microsoft.com/office/drawing/2014/main" id="{F6D86D2C-CC1C-4178-B793-7E4D9B832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63688"/>
            <a:ext cx="7772400" cy="398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10" tIns="43105" rIns="86210" bIns="43105">
            <a:spAutoFit/>
          </a:bodyPr>
          <a:lstStyle>
            <a:lvl1pPr defTabSz="862013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2013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62013" defTabSz="862013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2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2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2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300" b="1" dirty="0">
                <a:latin typeface="Times New Roman" panose="02020603050405020304" pitchFamily="18" charset="0"/>
              </a:rPr>
              <a:t>          Economic Adjustment will Mitigate Tariff Damage</a:t>
            </a:r>
            <a:endParaRPr lang="en-US" altLang="en-US" sz="2300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25% tariff on $250 bln Chinese goods = $63 bln?</a:t>
            </a:r>
          </a:p>
          <a:p>
            <a:pPr lvl="2"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Cumulative “all China” new 25% tariffs = $139 </a:t>
            </a:r>
            <a:r>
              <a:rPr lang="en-US" altLang="en-US" dirty="0" err="1">
                <a:latin typeface="Times New Roman" panose="02020603050405020304" pitchFamily="18" charset="0"/>
              </a:rPr>
              <a:t>bln</a:t>
            </a:r>
            <a:r>
              <a:rPr lang="en-US" altLang="en-US" dirty="0">
                <a:latin typeface="Times New Roman" panose="02020603050405020304" pitchFamily="18" charset="0"/>
              </a:rPr>
              <a:t>?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Many traded commodities are fungible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Bilateral goods substitution could be substantial</a:t>
            </a:r>
          </a:p>
          <a:p>
            <a:pPr lvl="2">
              <a:spcBef>
                <a:spcPct val="0"/>
              </a:spcBef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 China can reduce bilateral gap at any time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2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20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20864</TotalTime>
  <Words>543</Words>
  <Application>Microsoft Office PowerPoint</Application>
  <PresentationFormat>Custom</PresentationFormat>
  <Paragraphs>154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Trade, Trade Wars and Economic Impacts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Action Economics,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Expansion and Policy Tightening for the U.S. Economy in 2005</dc:title>
  <dc:creator>Michael R. Englund</dc:creator>
  <cp:lastModifiedBy>Michael Englund</cp:lastModifiedBy>
  <cp:revision>242</cp:revision>
  <cp:lastPrinted>2018-09-19T16:02:29Z</cp:lastPrinted>
  <dcterms:created xsi:type="dcterms:W3CDTF">2004-09-23T10:45:38Z</dcterms:created>
  <dcterms:modified xsi:type="dcterms:W3CDTF">2018-09-19T16:02:50Z</dcterms:modified>
</cp:coreProperties>
</file>