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435" r:id="rId3"/>
    <p:sldId id="257" r:id="rId4"/>
    <p:sldId id="430" r:id="rId5"/>
    <p:sldId id="431" r:id="rId6"/>
    <p:sldId id="432" r:id="rId7"/>
    <p:sldId id="433" r:id="rId8"/>
    <p:sldId id="439" r:id="rId9"/>
    <p:sldId id="434" r:id="rId10"/>
    <p:sldId id="436" r:id="rId11"/>
    <p:sldId id="437" r:id="rId12"/>
    <p:sldId id="438" r:id="rId13"/>
  </p:sldIdLst>
  <p:sldSz cx="7772400" cy="6400800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16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9" autoAdjust="0"/>
    <p:restoredTop sz="94701" autoAdjust="0"/>
  </p:normalViewPr>
  <p:slideViewPr>
    <p:cSldViewPr>
      <p:cViewPr varScale="1">
        <p:scale>
          <a:sx n="122" d="100"/>
          <a:sy n="122" d="100"/>
        </p:scale>
        <p:origin x="1614" y="108"/>
      </p:cViewPr>
      <p:guideLst>
        <p:guide orient="horz" pos="2016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E5261009-058F-4773-B443-74AB4EC020A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028335" cy="350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5" tIns="46668" rIns="93335" bIns="46668" numCol="1" anchor="t" anchorCtr="0" compatLnSpc="1">
            <a:prstTxWarp prst="textNoShape">
              <a:avLst/>
            </a:prstTxWarp>
          </a:bodyPr>
          <a:lstStyle>
            <a:lvl1pPr defTabSz="933879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4A328288-A26B-42F5-90C3-A97C23A479F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6489" y="1"/>
            <a:ext cx="4028335" cy="350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5" tIns="46668" rIns="93335" bIns="46668" numCol="1" anchor="t" anchorCtr="0" compatLnSpc="1">
            <a:prstTxWarp prst="textNoShape">
              <a:avLst/>
            </a:prstTxWarp>
          </a:bodyPr>
          <a:lstStyle>
            <a:lvl1pPr algn="r" defTabSz="933879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64B2F385-C084-4C0D-9000-0CBBF6CDCD0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8539"/>
            <a:ext cx="4028335" cy="350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5" tIns="46668" rIns="93335" bIns="46668" numCol="1" anchor="b" anchorCtr="0" compatLnSpc="1">
            <a:prstTxWarp prst="textNoShape">
              <a:avLst/>
            </a:prstTxWarp>
          </a:bodyPr>
          <a:lstStyle>
            <a:lvl1pPr defTabSz="933879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F23C305E-6280-409C-AE8A-D384A736777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6489" y="6658539"/>
            <a:ext cx="4028335" cy="350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5" tIns="46668" rIns="93335" bIns="46668" numCol="1" anchor="b" anchorCtr="0" compatLnSpc="1">
            <a:prstTxWarp prst="textNoShape">
              <a:avLst/>
            </a:prstTxWarp>
          </a:bodyPr>
          <a:lstStyle>
            <a:lvl1pPr algn="r" defTabSz="933879" eaLnBrk="1" hangingPunct="1">
              <a:defRPr sz="1200"/>
            </a:lvl1pPr>
          </a:lstStyle>
          <a:p>
            <a:pPr>
              <a:defRPr/>
            </a:pPr>
            <a:fld id="{ACEECC17-8318-4ED2-83AE-002EB6DEE35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613" y="1989138"/>
            <a:ext cx="66071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225" y="3627438"/>
            <a:ext cx="5441950" cy="16351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7FFB524-D0BE-4659-8595-65F232FB18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E0F51A5-0C2F-41D2-A0AA-9FB3C3C34D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E286B6-9192-4E35-8F28-A06151C2EF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D6F1D-5304-4790-8B4E-3200D2ECCED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64103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F16B4E2-3C0B-42F1-BDB0-16F8945864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2CE831-E3EF-4433-9A4D-ABD07E328A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1B0D13-3922-4492-85AC-90A3DE9778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035D7-1C52-40C8-8F92-922BF7A2184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8975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5625" y="255588"/>
            <a:ext cx="1747838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938" y="255588"/>
            <a:ext cx="5094287" cy="5462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53A4F8-3812-4E63-8A31-4F9870EF1F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390F1B-562C-4B73-B105-A5780B939C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4BE51ED-0348-4881-B0D8-49F2AEDA04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D5A4D-6DCB-43BC-8E45-5C9F7712FA2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7219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9C307FE-BA5A-4E4B-81E5-B1DEC247CA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E380594-E0A9-4436-AFE9-62BCE1483F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79AD62-0D70-443E-924C-2E48921241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5BCF0-9A9D-4208-B86D-4D0CE40FDAE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02864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363" y="4113213"/>
            <a:ext cx="6605587" cy="12715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363" y="2713038"/>
            <a:ext cx="6605587" cy="1400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2AAA9E-E4BC-44E7-8A02-D547EB3AFD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D76B2DE-CA44-4BA8-808E-5909F1E496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7E2920E-D17A-4EC2-8C8F-4D7F4D9CF7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F15D2-3D57-454F-B5D5-16AFD8DDA4D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91815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938" y="1493838"/>
            <a:ext cx="3421062" cy="4224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1493838"/>
            <a:ext cx="3421063" cy="4224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D74230-D2E6-4DA5-901A-CD1497C03E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5899B0-320D-4251-AC3E-7890B2EA9C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2F71ED-557F-4F1D-985C-FF2A1AB4CC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64D08-E014-4F38-AC99-E7E6946E16D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2415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938" y="1433513"/>
            <a:ext cx="3433762" cy="5969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938" y="2030413"/>
            <a:ext cx="3433762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113" y="1433513"/>
            <a:ext cx="3435350" cy="5969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113" y="2030413"/>
            <a:ext cx="3435350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B78EADA-0764-4915-A04A-B4394456A6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5D70578-181C-4C0C-A231-E2357BF83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32F57BA-AA9E-43FC-B298-BF3FAE1A42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7EB42-C498-4C1C-B28F-B9D4646FAE6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6755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7F2B243-6FC4-4C55-8660-51083F102B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A3C0BC2-E708-4963-A7E6-DB83C93F8B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A250518-7957-4BB3-87F1-15C1920CC6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F78E5-78C9-425B-9516-29179F4A515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47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FF014BA-D861-4276-B393-01CB4EA4A8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F40184D-4861-4CA7-93F8-EEA7DE678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20A7948-B4D1-4463-9D81-79E7ED1011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0B594-63C2-4996-913E-51800E008E9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8741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38" y="255588"/>
            <a:ext cx="2557462" cy="10842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475" y="255588"/>
            <a:ext cx="4344988" cy="54625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938" y="1339850"/>
            <a:ext cx="2557462" cy="43783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B5BF21-9469-4A86-862E-CF6AF6795F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69CD2A-6BCA-4C84-A734-50C25140FF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FD44EC-6DF8-488B-83ED-F1E2A314FB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A5785-36DA-4E2D-A1A8-98E4BC52C95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75069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479925"/>
            <a:ext cx="4662488" cy="530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0" y="571500"/>
            <a:ext cx="4662488" cy="38401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0" y="5010150"/>
            <a:ext cx="4662488" cy="750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710613-76D4-4C25-BA6C-AFC5761EFB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1E4C51-16C2-43E2-977F-B0C6A8440E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85A3DE-450D-4EDA-A360-95D1F3C4A3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31F53-F418-4C6D-B2EF-9359D1394A9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84007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6724501-7972-435C-A35C-C5297859B0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8938" y="255588"/>
            <a:ext cx="69945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6210" tIns="43105" rIns="86210" bIns="4310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54BD240-3F50-4BB9-A335-C5D289D36A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88938" y="1493838"/>
            <a:ext cx="6994525" cy="422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6210" tIns="43105" rIns="86210" bIns="431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C3E4111-946A-4A3F-BA3D-A6AE3850A43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8938" y="5829300"/>
            <a:ext cx="1812925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BEB9472-5868-47DC-862E-11B5E595922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55888" y="5829300"/>
            <a:ext cx="2460625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E41151A-25FE-4F1A-A190-564618520B4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70538" y="5829300"/>
            <a:ext cx="1812925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9AC8972E-5065-4C27-809D-A86BEE78C54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62013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62013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2pPr>
      <a:lvl3pPr algn="ctr" defTabSz="862013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3pPr>
      <a:lvl4pPr algn="ctr" defTabSz="862013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4pPr>
      <a:lvl5pPr algn="ctr" defTabSz="862013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5pPr>
      <a:lvl6pPr marL="457200" algn="ctr" defTabSz="862013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6pPr>
      <a:lvl7pPr marL="914400" algn="ctr" defTabSz="862013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7pPr>
      <a:lvl8pPr marL="1371600" algn="ctr" defTabSz="862013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8pPr>
      <a:lvl9pPr marL="1828800" algn="ctr" defTabSz="862013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9pPr>
    </p:titleStyle>
    <p:bodyStyle>
      <a:lvl1pPr marL="323850" indent="-323850" algn="l" defTabSz="862013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00088" indent="-268288" algn="l" defTabSz="862013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077913" indent="-215900" algn="l" defTabSz="862013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508125" indent="-214313" algn="l" defTabSz="862013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1939925" indent="-215900" algn="l" defTabSz="862013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397125" indent="-215900" algn="l" defTabSz="862013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854325" indent="-215900" algn="l" defTabSz="862013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311525" indent="-215900" algn="l" defTabSz="862013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768725" indent="-215900" algn="l" defTabSz="862013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6CCB4AC-F9EF-48C8-BC29-561665CA20A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43000" y="1676400"/>
            <a:ext cx="5638800" cy="1295400"/>
          </a:xfrm>
        </p:spPr>
        <p:txBody>
          <a:bodyPr/>
          <a:lstStyle/>
          <a:p>
            <a:pPr eaLnBrk="1" hangingPunct="1"/>
            <a:r>
              <a:rPr lang="en-US" altLang="en-US" sz="3400" dirty="0"/>
              <a:t>Trade, Trade Wars and Economic Impacts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C9CFA68-3113-470C-9B31-8CBCB728CCD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00200" y="3048000"/>
            <a:ext cx="4648200" cy="2971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500" dirty="0"/>
              <a:t>Presented at the Keystone Policy Center and Global Interdependence Center Panel Discussion</a:t>
            </a:r>
          </a:p>
          <a:p>
            <a:pPr eaLnBrk="1" hangingPunct="1">
              <a:lnSpc>
                <a:spcPct val="80000"/>
              </a:lnSpc>
            </a:pPr>
            <a:endParaRPr lang="en-US" altLang="en-US" sz="15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1500" dirty="0"/>
              <a:t>September 20, 2018</a:t>
            </a:r>
          </a:p>
          <a:p>
            <a:pPr eaLnBrk="1" hangingPunct="1">
              <a:lnSpc>
                <a:spcPct val="80000"/>
              </a:lnSpc>
            </a:pPr>
            <a:endParaRPr lang="en-US" altLang="en-US" sz="15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1500" dirty="0"/>
              <a:t>Michael R. Englund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500" dirty="0"/>
              <a:t>Principal Director and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500" dirty="0"/>
              <a:t>Chief Economist,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500" dirty="0"/>
              <a:t>Action Economics, LLC</a:t>
            </a:r>
          </a:p>
          <a:p>
            <a:pPr eaLnBrk="1" hangingPunct="1">
              <a:lnSpc>
                <a:spcPct val="80000"/>
              </a:lnSpc>
            </a:pPr>
            <a:endParaRPr lang="en-US" altLang="en-US" sz="15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1500" dirty="0"/>
              <a:t>www.actioneconomics.com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500" dirty="0"/>
              <a:t>303-494-4228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500" dirty="0"/>
              <a:t>mike.englund@actioneconomics.com</a:t>
            </a:r>
          </a:p>
        </p:txBody>
      </p:sp>
      <p:pic>
        <p:nvPicPr>
          <p:cNvPr id="3076" name="Picture 4" descr="actioneconomics_logo_560x350_redonwhite">
            <a:extLst>
              <a:ext uri="{FF2B5EF4-FFF2-40B4-BE49-F238E27FC236}">
                <a16:creationId xmlns:a16="http://schemas.microsoft.com/office/drawing/2014/main" id="{8B52884F-4F27-42EE-ACAD-AC560A7FB7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212725"/>
            <a:ext cx="2330450" cy="159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actioneconomics_logo_560x350_redonwhite">
            <a:extLst>
              <a:ext uri="{FF2B5EF4-FFF2-40B4-BE49-F238E27FC236}">
                <a16:creationId xmlns:a16="http://schemas.microsoft.com/office/drawing/2014/main" id="{D68FAB07-1852-47E4-9DCE-B655B4CE38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0"/>
            <a:ext cx="1420813" cy="9953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267" name="Text Box 6">
            <a:extLst>
              <a:ext uri="{FF2B5EF4-FFF2-40B4-BE49-F238E27FC236}">
                <a16:creationId xmlns:a16="http://schemas.microsoft.com/office/drawing/2014/main" id="{0D7D1CE6-EA00-463B-A3A8-5A4B9AB8C4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5500" y="319088"/>
            <a:ext cx="292100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6210" tIns="43105" rIns="86210" bIns="43105">
            <a:spAutoFit/>
          </a:bodyPr>
          <a:lstStyle>
            <a:lvl1pPr defTabSz="862013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62013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62013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62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62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C94D478-B820-475D-B460-46220DEDBCF5}" type="slidenum">
              <a:rPr lang="en-US" altLang="en-US" sz="170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700" dirty="0"/>
          </a:p>
        </p:txBody>
      </p:sp>
      <p:sp>
        <p:nvSpPr>
          <p:cNvPr id="11268" name="Text Box 8">
            <a:extLst>
              <a:ext uri="{FF2B5EF4-FFF2-40B4-BE49-F238E27FC236}">
                <a16:creationId xmlns:a16="http://schemas.microsoft.com/office/drawing/2014/main" id="{FC891E8D-954C-46E6-90AC-299D66942E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85875"/>
            <a:ext cx="7772400" cy="4796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10" tIns="43105" rIns="86210" bIns="43105">
            <a:spAutoFit/>
          </a:bodyPr>
          <a:lstStyle>
            <a:lvl1pPr defTabSz="862013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62013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62013" defTabSz="862013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62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62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300" b="1" dirty="0">
                <a:latin typeface="Times New Roman" panose="02020603050405020304" pitchFamily="18" charset="0"/>
              </a:rPr>
              <a:t>                                     The Tautology: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300" b="1" dirty="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300" b="1" dirty="0">
                <a:latin typeface="Times New Roman" panose="02020603050405020304" pitchFamily="18" charset="0"/>
              </a:rPr>
              <a:t>     Current Account Deficit = Capital Account Surplus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lvl="2">
              <a:spcBef>
                <a:spcPct val="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 Offsetting entries with trade accounting</a:t>
            </a:r>
          </a:p>
          <a:p>
            <a:pPr lvl="2">
              <a:spcBef>
                <a:spcPct val="0"/>
              </a:spcBef>
              <a:buFontTx/>
              <a:buNone/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lvl="2">
              <a:spcBef>
                <a:spcPct val="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 If savings </a:t>
            </a:r>
            <a:r>
              <a:rPr lang="en-US" altLang="en-US" b="1" dirty="0">
                <a:latin typeface="Times New Roman" panose="02020603050405020304" pitchFamily="18" charset="0"/>
              </a:rPr>
              <a:t>&lt;</a:t>
            </a:r>
            <a:r>
              <a:rPr lang="en-US" altLang="en-US" dirty="0">
                <a:latin typeface="Times New Roman" panose="02020603050405020304" pitchFamily="18" charset="0"/>
              </a:rPr>
              <a:t> investment, then net capital inflows</a:t>
            </a:r>
          </a:p>
          <a:p>
            <a:pPr lvl="2">
              <a:spcBef>
                <a:spcPct val="0"/>
              </a:spcBef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lvl="2">
              <a:spcBef>
                <a:spcPct val="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 Static total capital account = static total current account</a:t>
            </a:r>
          </a:p>
          <a:p>
            <a:pPr lvl="2">
              <a:spcBef>
                <a:spcPct val="0"/>
              </a:spcBef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lvl="2">
              <a:spcBef>
                <a:spcPct val="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 FX rates move to equate supply and demand</a:t>
            </a:r>
          </a:p>
          <a:p>
            <a:pPr lvl="2">
              <a:spcBef>
                <a:spcPct val="0"/>
              </a:spcBef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lvl="2">
              <a:spcBef>
                <a:spcPct val="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 A higher U.S. tariff means a higher U.S. dollar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actioneconomics_logo_560x350_redonwhite">
            <a:extLst>
              <a:ext uri="{FF2B5EF4-FFF2-40B4-BE49-F238E27FC236}">
                <a16:creationId xmlns:a16="http://schemas.microsoft.com/office/drawing/2014/main" id="{D68FAB07-1852-47E4-9DCE-B655B4CE38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0"/>
            <a:ext cx="1420813" cy="9953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291" name="Text Box 6">
            <a:extLst>
              <a:ext uri="{FF2B5EF4-FFF2-40B4-BE49-F238E27FC236}">
                <a16:creationId xmlns:a16="http://schemas.microsoft.com/office/drawing/2014/main" id="{AF9DDD5D-BFEF-4FC4-A890-20713EEB55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5500" y="319088"/>
            <a:ext cx="292100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6210" tIns="43105" rIns="86210" bIns="43105">
            <a:spAutoFit/>
          </a:bodyPr>
          <a:lstStyle>
            <a:lvl1pPr defTabSz="862013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62013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62013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62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62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A72FCD1-9279-4834-8B38-75796369EFE5}" type="slidenum">
              <a:rPr lang="en-US" altLang="en-US" sz="170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700" dirty="0"/>
          </a:p>
        </p:txBody>
      </p:sp>
      <p:sp>
        <p:nvSpPr>
          <p:cNvPr id="12292" name="Text Box 8">
            <a:extLst>
              <a:ext uri="{FF2B5EF4-FFF2-40B4-BE49-F238E27FC236}">
                <a16:creationId xmlns:a16="http://schemas.microsoft.com/office/drawing/2014/main" id="{A427D178-77E8-463B-A00E-CB51249C1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85875"/>
            <a:ext cx="7772400" cy="479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10" tIns="43105" rIns="86210" bIns="43105">
            <a:spAutoFit/>
          </a:bodyPr>
          <a:lstStyle>
            <a:lvl1pPr defTabSz="862013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62013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62013" defTabSz="862013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62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62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300" b="1" dirty="0">
                <a:latin typeface="Times New Roman" panose="02020603050405020304" pitchFamily="18" charset="0"/>
              </a:rPr>
              <a:t>                       Implications of Trade Negotiations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lvl="2">
              <a:spcBef>
                <a:spcPct val="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 Tariffs will end up higher for some goods</a:t>
            </a:r>
          </a:p>
          <a:p>
            <a:pPr lvl="2">
              <a:spcBef>
                <a:spcPct val="0"/>
              </a:spcBef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lvl="2">
              <a:spcBef>
                <a:spcPct val="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 The dollar will end up stronger</a:t>
            </a:r>
          </a:p>
          <a:p>
            <a:pPr lvl="2">
              <a:spcBef>
                <a:spcPct val="0"/>
              </a:spcBef>
              <a:buFontTx/>
              <a:buNone/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lvl="2">
              <a:spcBef>
                <a:spcPct val="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 China will substitute imports for fungible goods</a:t>
            </a:r>
          </a:p>
          <a:p>
            <a:pPr lvl="2">
              <a:spcBef>
                <a:spcPct val="0"/>
              </a:spcBef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lvl="2">
              <a:spcBef>
                <a:spcPct val="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 Big bilateral deficits will be shifted to other countries</a:t>
            </a:r>
          </a:p>
          <a:p>
            <a:pPr lvl="2">
              <a:spcBef>
                <a:spcPct val="0"/>
              </a:spcBef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lvl="2">
              <a:spcBef>
                <a:spcPct val="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 Little aggregate trade deficit effect is likely</a:t>
            </a:r>
          </a:p>
          <a:p>
            <a:pPr lvl="2">
              <a:spcBef>
                <a:spcPct val="0"/>
              </a:spcBef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lvl="2">
              <a:spcBef>
                <a:spcPct val="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 Successful policy means stronger GDP, bigger deficits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actioneconomics_logo_560x350_redonwhite">
            <a:extLst>
              <a:ext uri="{FF2B5EF4-FFF2-40B4-BE49-F238E27FC236}">
                <a16:creationId xmlns:a16="http://schemas.microsoft.com/office/drawing/2014/main" id="{D68FAB07-1852-47E4-9DCE-B655B4CE38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0"/>
            <a:ext cx="1420813" cy="9953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315" name="Text Box 6">
            <a:extLst>
              <a:ext uri="{FF2B5EF4-FFF2-40B4-BE49-F238E27FC236}">
                <a16:creationId xmlns:a16="http://schemas.microsoft.com/office/drawing/2014/main" id="{FF97C3C2-C851-48CD-B757-68DDAD691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5500" y="319088"/>
            <a:ext cx="292100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6210" tIns="43105" rIns="86210" bIns="43105">
            <a:spAutoFit/>
          </a:bodyPr>
          <a:lstStyle>
            <a:lvl1pPr defTabSz="862013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62013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62013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62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62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F3927D3-1A4C-4022-B806-84C1856CFEEE}" type="slidenum">
              <a:rPr lang="en-US" altLang="en-US" sz="170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700" dirty="0"/>
          </a:p>
        </p:txBody>
      </p:sp>
      <p:sp>
        <p:nvSpPr>
          <p:cNvPr id="13316" name="Text Box 8">
            <a:extLst>
              <a:ext uri="{FF2B5EF4-FFF2-40B4-BE49-F238E27FC236}">
                <a16:creationId xmlns:a16="http://schemas.microsoft.com/office/drawing/2014/main" id="{8805ABA4-5535-4343-9060-A7D7BBEBF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5" y="1343636"/>
            <a:ext cx="7772400" cy="4626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10" tIns="43105" rIns="86210" bIns="43105">
            <a:spAutoFit/>
          </a:bodyPr>
          <a:lstStyle>
            <a:lvl1pPr defTabSz="862013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62013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62013" defTabSz="862013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62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62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300" b="1" dirty="0">
                <a:latin typeface="Times New Roman" panose="02020603050405020304" pitchFamily="18" charset="0"/>
              </a:rPr>
              <a:t>       Policy Induced U.S. Real GDP Forecast Adjustments</a:t>
            </a:r>
          </a:p>
          <a:p>
            <a:pPr lvl="2">
              <a:spcBef>
                <a:spcPct val="0"/>
              </a:spcBef>
              <a:buFontTx/>
              <a:buNone/>
            </a:pPr>
            <a:endParaRPr lang="en-US" altLang="en-US" sz="1700" dirty="0">
              <a:latin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en-US" sz="1700" b="1" dirty="0">
                <a:latin typeface="Times New Roman" panose="02020603050405020304" pitchFamily="18" charset="0"/>
              </a:rPr>
              <a:t>Real Q4/Q4 GDP Growth		2018	2019	2020</a:t>
            </a:r>
          </a:p>
          <a:p>
            <a:pPr lvl="2">
              <a:spcBef>
                <a:spcPct val="0"/>
              </a:spcBef>
              <a:buFontTx/>
              <a:buNone/>
            </a:pPr>
            <a:endParaRPr lang="en-US" altLang="en-US" sz="1700" dirty="0">
              <a:latin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en-US" sz="1700" dirty="0">
                <a:latin typeface="Times New Roman" panose="02020603050405020304" pitchFamily="18" charset="0"/>
              </a:rPr>
              <a:t>Pre-Tax and Fiscal Stimulus		2.5%  	2.4%	2.2%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en-US" sz="1700" dirty="0">
                <a:latin typeface="Times New Roman" panose="02020603050405020304" pitchFamily="18" charset="0"/>
              </a:rPr>
              <a:t>Post-Stimulus	  		3.2%	2.8%	2.4%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en-US" sz="1700" dirty="0">
                <a:latin typeface="Times New Roman" panose="02020603050405020304" pitchFamily="18" charset="0"/>
              </a:rPr>
              <a:t>Tariffs as Threat (</a:t>
            </a:r>
            <a:r>
              <a:rPr lang="en-US" altLang="en-US" sz="1700" b="1" dirty="0">
                <a:latin typeface="Times New Roman" panose="02020603050405020304" pitchFamily="18" charset="0"/>
              </a:rPr>
              <a:t>Sept. estimates</a:t>
            </a:r>
            <a:r>
              <a:rPr lang="en-US" altLang="en-US" sz="1700" dirty="0">
                <a:latin typeface="Times New Roman" panose="02020603050405020304" pitchFamily="18" charset="0"/>
              </a:rPr>
              <a:t>)	</a:t>
            </a:r>
            <a:r>
              <a:rPr lang="en-US" altLang="en-US" sz="1700" b="1" dirty="0">
                <a:latin typeface="Times New Roman" panose="02020603050405020304" pitchFamily="18" charset="0"/>
              </a:rPr>
              <a:t>3.2%	2.7%	2.4%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en-US" sz="1700" dirty="0">
                <a:latin typeface="Times New Roman" panose="02020603050405020304" pitchFamily="18" charset="0"/>
              </a:rPr>
              <a:t>Permanent China Tariffs		3.2%	2.5%	2.2%</a:t>
            </a:r>
          </a:p>
          <a:p>
            <a:pPr lvl="2">
              <a:spcBef>
                <a:spcPct val="0"/>
              </a:spcBef>
              <a:buFontTx/>
              <a:buNone/>
            </a:pPr>
            <a:endParaRPr lang="en-US" altLang="en-US" sz="1700" dirty="0">
              <a:latin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buNone/>
            </a:pPr>
            <a:r>
              <a:rPr lang="en-US" altLang="en-US" sz="1700" dirty="0">
                <a:latin typeface="Times New Roman" panose="02020603050405020304" pitchFamily="18" charset="0"/>
              </a:rPr>
              <a:t>U.S. Net Exports (</a:t>
            </a:r>
            <a:r>
              <a:rPr lang="en-US" altLang="en-US" sz="1700" b="1" dirty="0">
                <a:latin typeface="Times New Roman" panose="02020603050405020304" pitchFamily="18" charset="0"/>
              </a:rPr>
              <a:t>Sept. estimates</a:t>
            </a:r>
            <a:r>
              <a:rPr lang="en-US" altLang="en-US" sz="1700" dirty="0">
                <a:latin typeface="Times New Roman" panose="02020603050405020304" pitchFamily="18" charset="0"/>
              </a:rPr>
              <a:t>)	-</a:t>
            </a:r>
            <a:r>
              <a:rPr lang="en-US" altLang="en-US" sz="1700" b="1" dirty="0">
                <a:latin typeface="Times New Roman" panose="02020603050405020304" pitchFamily="18" charset="0"/>
              </a:rPr>
              <a:t>$888b	-$940b	-$977b</a:t>
            </a:r>
          </a:p>
          <a:p>
            <a:pPr lvl="2">
              <a:spcBef>
                <a:spcPct val="0"/>
              </a:spcBef>
              <a:buFontTx/>
              <a:buNone/>
            </a:pPr>
            <a:endParaRPr lang="en-US" altLang="en-US" sz="1700" dirty="0">
              <a:latin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en-US" sz="1700" b="1" dirty="0">
                <a:latin typeface="Times New Roman" panose="02020603050405020304" pitchFamily="18" charset="0"/>
              </a:rPr>
              <a:t>Stimulus Size Estimates (in $bln):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en-US" sz="1700" dirty="0">
                <a:latin typeface="Times New Roman" panose="02020603050405020304" pitchFamily="18" charset="0"/>
              </a:rPr>
              <a:t>December 2017 Tax Cuts		$206	 $275	 $250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en-US" sz="1700" dirty="0">
                <a:latin typeface="Times New Roman" panose="02020603050405020304" pitchFamily="18" charset="0"/>
              </a:rPr>
              <a:t>March 2018 Fiscal Stimulus		  $70	   $85	   $85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en-US" sz="1700" dirty="0">
                <a:latin typeface="Times New Roman" panose="02020603050405020304" pitchFamily="18" charset="0"/>
              </a:rPr>
              <a:t>September New Tariff Levels		 -$21	  -$62	  -$62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en-US" sz="1700" dirty="0">
                <a:latin typeface="Times New Roman" panose="02020603050405020304" pitchFamily="18" charset="0"/>
              </a:rPr>
              <a:t>“All-China” Tariff  Starting in 2019	 -$21	-$116	-$116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en-US" sz="1700" dirty="0">
                <a:latin typeface="Times New Roman" panose="02020603050405020304" pitchFamily="18" charset="0"/>
              </a:rPr>
              <a:t>Total				$234	 $182	 $157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actioneconomics_logo_560x350_redonwhite">
            <a:extLst>
              <a:ext uri="{FF2B5EF4-FFF2-40B4-BE49-F238E27FC236}">
                <a16:creationId xmlns:a16="http://schemas.microsoft.com/office/drawing/2014/main" id="{D68FAB07-1852-47E4-9DCE-B655B4CE38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0"/>
            <a:ext cx="1420813" cy="9953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3" name="Text Box 6">
            <a:extLst>
              <a:ext uri="{FF2B5EF4-FFF2-40B4-BE49-F238E27FC236}">
                <a16:creationId xmlns:a16="http://schemas.microsoft.com/office/drawing/2014/main" id="{F0709669-D3E2-48F6-A94F-04258FBB1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5500" y="319088"/>
            <a:ext cx="292100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6210" tIns="43105" rIns="86210" bIns="43105">
            <a:spAutoFit/>
          </a:bodyPr>
          <a:lstStyle>
            <a:lvl1pPr defTabSz="862013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62013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62013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62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62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86EE088-293D-4E62-9605-3FBA8385DA82}" type="slidenum">
              <a:rPr lang="en-US" altLang="en-US" sz="170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700" dirty="0"/>
          </a:p>
        </p:txBody>
      </p:sp>
      <p:sp>
        <p:nvSpPr>
          <p:cNvPr id="5124" name="Text Box 8">
            <a:extLst>
              <a:ext uri="{FF2B5EF4-FFF2-40B4-BE49-F238E27FC236}">
                <a16:creationId xmlns:a16="http://schemas.microsoft.com/office/drawing/2014/main" id="{C940C5C4-1421-41AC-A817-D1C7101A0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63688"/>
            <a:ext cx="7772400" cy="3272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10" tIns="43105" rIns="86210" bIns="43105">
            <a:spAutoFit/>
          </a:bodyPr>
          <a:lstStyle>
            <a:lvl1pPr defTabSz="862013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62013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62013" defTabSz="862013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62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62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300" b="1" dirty="0">
                <a:latin typeface="Times New Roman" panose="02020603050405020304" pitchFamily="18" charset="0"/>
              </a:rPr>
              <a:t>          Tariffs Produce Price Distortions, Like all Taxes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300" dirty="0">
              <a:latin typeface="Times New Roman" panose="02020603050405020304" pitchFamily="18" charset="0"/>
            </a:endParaRPr>
          </a:p>
          <a:p>
            <a:pPr lvl="2">
              <a:spcBef>
                <a:spcPct val="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 Economists hate price distortions</a:t>
            </a:r>
          </a:p>
          <a:p>
            <a:pPr lvl="2">
              <a:spcBef>
                <a:spcPct val="0"/>
              </a:spcBef>
              <a:buFontTx/>
              <a:buNone/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lvl="2">
              <a:spcBef>
                <a:spcPct val="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 Income tax, sales tax, quotas, tariffs are all distortions</a:t>
            </a:r>
          </a:p>
          <a:p>
            <a:pPr lvl="2">
              <a:spcBef>
                <a:spcPct val="0"/>
              </a:spcBef>
              <a:buFontTx/>
              <a:buNone/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lvl="2">
              <a:spcBef>
                <a:spcPct val="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 We like “free trade agreements” because of the name!</a:t>
            </a:r>
          </a:p>
          <a:p>
            <a:pPr lvl="2">
              <a:spcBef>
                <a:spcPct val="0"/>
              </a:spcBef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lvl="2">
              <a:spcBef>
                <a:spcPct val="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 Trade agreements just swap managed trade outcomes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actioneconomics_logo_560x350_redonwhite">
            <a:extLst>
              <a:ext uri="{FF2B5EF4-FFF2-40B4-BE49-F238E27FC236}">
                <a16:creationId xmlns:a16="http://schemas.microsoft.com/office/drawing/2014/main" id="{D68FAB07-1852-47E4-9DCE-B655B4CE38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0"/>
            <a:ext cx="1420813" cy="9953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099" name="Text Box 6">
            <a:extLst>
              <a:ext uri="{FF2B5EF4-FFF2-40B4-BE49-F238E27FC236}">
                <a16:creationId xmlns:a16="http://schemas.microsoft.com/office/drawing/2014/main" id="{C0FCF4C4-5779-4D09-9D43-26AF94EDE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5500" y="319088"/>
            <a:ext cx="292100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6210" tIns="43105" rIns="86210" bIns="43105">
            <a:spAutoFit/>
          </a:bodyPr>
          <a:lstStyle>
            <a:lvl1pPr defTabSz="862013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62013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62013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62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62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77B7792-F379-4C13-933E-B2D5FA6E6FD6}" type="slidenum">
              <a:rPr lang="en-US" altLang="en-US" sz="170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700" dirty="0"/>
          </a:p>
        </p:txBody>
      </p:sp>
      <p:sp>
        <p:nvSpPr>
          <p:cNvPr id="4100" name="Text Box 8">
            <a:extLst>
              <a:ext uri="{FF2B5EF4-FFF2-40B4-BE49-F238E27FC236}">
                <a16:creationId xmlns:a16="http://schemas.microsoft.com/office/drawing/2014/main" id="{1986C5F6-F0AD-492A-9E64-AE233F5CD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43000"/>
            <a:ext cx="7772400" cy="504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10" tIns="43105" rIns="86210" bIns="43105">
            <a:spAutoFit/>
          </a:bodyPr>
          <a:lstStyle>
            <a:lvl1pPr defTabSz="862013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62013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62013" defTabSz="862013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62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62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300" b="1" dirty="0">
                <a:latin typeface="Times New Roman" panose="02020603050405020304" pitchFamily="18" charset="0"/>
              </a:rPr>
              <a:t>		      	    Trump Hypothesis:</a:t>
            </a:r>
            <a:endParaRPr lang="en-US" altLang="en-US" sz="2300" dirty="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300" dirty="0">
              <a:latin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en-US" dirty="0"/>
              <a:t>The U.S. underutilizes economic and military leverage in negotiations on trade and foreign policy because politicians are self-interested captured agents of lobbyists, and because the media rewards capitulation over confrontation.</a:t>
            </a:r>
          </a:p>
          <a:p>
            <a:pPr lvl="2">
              <a:spcBef>
                <a:spcPct val="0"/>
              </a:spcBef>
              <a:buFontTx/>
              <a:buNone/>
            </a:pPr>
            <a:endParaRPr lang="en-US" altLang="en-US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300" b="1" dirty="0">
                <a:latin typeface="Times New Roman" panose="02020603050405020304" pitchFamily="18" charset="0"/>
              </a:rPr>
              <a:t>                                            Implication:</a:t>
            </a:r>
            <a:endParaRPr lang="en-US" altLang="en-US" sz="2300" dirty="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300" dirty="0">
              <a:latin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en-US" dirty="0"/>
              <a:t>U.S. politicians avoid disruptive change, please lobbyists, and act civil. Reaching an agreement at any cost is “good statesmanship.”</a:t>
            </a:r>
          </a:p>
          <a:p>
            <a:pPr lvl="2">
              <a:spcBef>
                <a:spcPct val="0"/>
              </a:spcBef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actioneconomics_logo_560x350_redonwhite">
            <a:extLst>
              <a:ext uri="{FF2B5EF4-FFF2-40B4-BE49-F238E27FC236}">
                <a16:creationId xmlns:a16="http://schemas.microsoft.com/office/drawing/2014/main" id="{D68FAB07-1852-47E4-9DCE-B655B4CE38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0"/>
            <a:ext cx="1420813" cy="9953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147" name="Text Box 6">
            <a:extLst>
              <a:ext uri="{FF2B5EF4-FFF2-40B4-BE49-F238E27FC236}">
                <a16:creationId xmlns:a16="http://schemas.microsoft.com/office/drawing/2014/main" id="{4FEE605C-A257-4469-88FD-7B9AB4DE9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5500" y="319088"/>
            <a:ext cx="292100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6210" tIns="43105" rIns="86210" bIns="43105">
            <a:spAutoFit/>
          </a:bodyPr>
          <a:lstStyle>
            <a:lvl1pPr defTabSz="862013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62013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62013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62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62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CE613BF-A185-4AF0-90EF-9F95FE39414C}" type="slidenum">
              <a:rPr lang="en-US" altLang="en-US" sz="170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700" dirty="0"/>
          </a:p>
        </p:txBody>
      </p:sp>
      <p:sp>
        <p:nvSpPr>
          <p:cNvPr id="6148" name="Text Box 8">
            <a:extLst>
              <a:ext uri="{FF2B5EF4-FFF2-40B4-BE49-F238E27FC236}">
                <a16:creationId xmlns:a16="http://schemas.microsoft.com/office/drawing/2014/main" id="{1D353CBA-1115-4B4E-9E10-FAAB6EC9D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63688"/>
            <a:ext cx="7772400" cy="327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10" tIns="43105" rIns="86210" bIns="43105">
            <a:spAutoFit/>
          </a:bodyPr>
          <a:lstStyle>
            <a:lvl1pPr defTabSz="862013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62013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62013" defTabSz="862013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62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62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300" b="1" dirty="0">
                <a:latin typeface="Times New Roman" panose="02020603050405020304" pitchFamily="18" charset="0"/>
              </a:rPr>
              <a:t>          Tariffs are a Negotiating Strategy, Not a Goal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300" dirty="0">
              <a:latin typeface="Times New Roman" panose="02020603050405020304" pitchFamily="18" charset="0"/>
            </a:endParaRPr>
          </a:p>
          <a:p>
            <a:pPr lvl="2">
              <a:spcBef>
                <a:spcPct val="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 Tariff threats are a “stick” to motivate adversaries</a:t>
            </a:r>
          </a:p>
          <a:p>
            <a:pPr lvl="2">
              <a:spcBef>
                <a:spcPct val="0"/>
              </a:spcBef>
              <a:buFontTx/>
              <a:buNone/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lvl="2">
              <a:spcBef>
                <a:spcPct val="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 Threats must be credible to be effective</a:t>
            </a:r>
          </a:p>
          <a:p>
            <a:pPr lvl="2">
              <a:spcBef>
                <a:spcPct val="0"/>
              </a:spcBef>
              <a:buFontTx/>
              <a:buNone/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lvl="2">
              <a:spcBef>
                <a:spcPct val="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 Analysis of “permanent tariffs” are just a benchmark</a:t>
            </a:r>
          </a:p>
          <a:p>
            <a:pPr lvl="2">
              <a:spcBef>
                <a:spcPct val="0"/>
              </a:spcBef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lvl="2">
              <a:spcBef>
                <a:spcPct val="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 Macro forecasts need compromise assumptions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actioneconomics_logo_560x350_redonwhite">
            <a:extLst>
              <a:ext uri="{FF2B5EF4-FFF2-40B4-BE49-F238E27FC236}">
                <a16:creationId xmlns:a16="http://schemas.microsoft.com/office/drawing/2014/main" id="{D68FAB07-1852-47E4-9DCE-B655B4CE38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0"/>
            <a:ext cx="1420813" cy="9953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171" name="Text Box 6">
            <a:extLst>
              <a:ext uri="{FF2B5EF4-FFF2-40B4-BE49-F238E27FC236}">
                <a16:creationId xmlns:a16="http://schemas.microsoft.com/office/drawing/2014/main" id="{30EDDBB1-D1E4-4154-AD22-EC12A69EE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5500" y="319088"/>
            <a:ext cx="292100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6210" tIns="43105" rIns="86210" bIns="43105">
            <a:spAutoFit/>
          </a:bodyPr>
          <a:lstStyle>
            <a:lvl1pPr defTabSz="862013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62013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62013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62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62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8EE6F1B-FC8E-4AB8-9FF0-5770D8C1B8FF}" type="slidenum">
              <a:rPr lang="en-US" altLang="en-US" sz="170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700" dirty="0"/>
          </a:p>
        </p:txBody>
      </p:sp>
      <p:sp>
        <p:nvSpPr>
          <p:cNvPr id="7172" name="Text Box 8">
            <a:extLst>
              <a:ext uri="{FF2B5EF4-FFF2-40B4-BE49-F238E27FC236}">
                <a16:creationId xmlns:a16="http://schemas.microsoft.com/office/drawing/2014/main" id="{471274B8-E309-4AB9-ABE0-ADED70CBF6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235075"/>
            <a:ext cx="7772400" cy="488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10" tIns="43105" rIns="86210" bIns="43105">
            <a:spAutoFit/>
          </a:bodyPr>
          <a:lstStyle>
            <a:lvl1pPr defTabSz="862013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62013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62013" defTabSz="862013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62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62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300" b="1" dirty="0">
                <a:latin typeface="Times New Roman" panose="02020603050405020304" pitchFamily="18" charset="0"/>
              </a:rPr>
              <a:t>           Average 2016 Tariff Rate, by Country/Area</a:t>
            </a:r>
          </a:p>
          <a:p>
            <a:pPr lvl="2">
              <a:spcBef>
                <a:spcPct val="0"/>
              </a:spcBef>
              <a:buFontTx/>
              <a:buNone/>
            </a:pPr>
            <a:endParaRPr lang="en-US" altLang="en-US" sz="1700" dirty="0">
              <a:latin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en-US" sz="1700" dirty="0">
                <a:latin typeface="Times New Roman" panose="02020603050405020304" pitchFamily="18" charset="0"/>
              </a:rPr>
              <a:t>Hong Kong/Macao				   0%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en-US" sz="1700" dirty="0">
                <a:latin typeface="Times New Roman" panose="02020603050405020304" pitchFamily="18" charset="0"/>
              </a:rPr>
              <a:t>Singapore				0.1%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en-US" sz="1700" dirty="0">
                <a:latin typeface="Times New Roman" panose="02020603050405020304" pitchFamily="18" charset="0"/>
              </a:rPr>
              <a:t>Australia 					1.2%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en-US" sz="1700" dirty="0">
                <a:latin typeface="Times New Roman" panose="02020603050405020304" pitchFamily="18" charset="0"/>
              </a:rPr>
              <a:t>New Zealand				1.3%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en-US" sz="1700" dirty="0">
                <a:latin typeface="Times New Roman" panose="02020603050405020304" pitchFamily="18" charset="0"/>
              </a:rPr>
              <a:t>Canada					1.6%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en-US" sz="1700" b="1" dirty="0">
                <a:latin typeface="Times New Roman" panose="02020603050405020304" pitchFamily="18" charset="0"/>
              </a:rPr>
              <a:t>U.S.</a:t>
            </a:r>
            <a:r>
              <a:rPr lang="en-US" altLang="en-US" sz="1700" dirty="0">
                <a:latin typeface="Times New Roman" panose="02020603050405020304" pitchFamily="18" charset="0"/>
              </a:rPr>
              <a:t>					</a:t>
            </a:r>
            <a:r>
              <a:rPr lang="en-US" altLang="en-US" sz="1700" b="1" dirty="0">
                <a:latin typeface="Times New Roman" panose="02020603050405020304" pitchFamily="18" charset="0"/>
              </a:rPr>
              <a:t>1.7%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en-US" sz="1700" dirty="0">
                <a:latin typeface="Times New Roman" panose="02020603050405020304" pitchFamily="18" charset="0"/>
              </a:rPr>
              <a:t>E.U.					2.0%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en-US" sz="1700" dirty="0">
                <a:latin typeface="Times New Roman" panose="02020603050405020304" pitchFamily="18" charset="0"/>
              </a:rPr>
              <a:t>Japan					2.5%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en-US" sz="1700" dirty="0">
                <a:latin typeface="Times New Roman" panose="02020603050405020304" pitchFamily="18" charset="0"/>
              </a:rPr>
              <a:t>China					3.5%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en-US" sz="1700" dirty="0">
                <a:latin typeface="Times New Roman" panose="02020603050405020304" pitchFamily="18" charset="0"/>
              </a:rPr>
              <a:t>Russia					3.6%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en-US" sz="1700" dirty="0">
                <a:latin typeface="Times New Roman" panose="02020603050405020304" pitchFamily="18" charset="0"/>
              </a:rPr>
              <a:t>Mexico					4.3%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en-US" sz="1700" dirty="0">
                <a:latin typeface="Times New Roman" panose="02020603050405020304" pitchFamily="18" charset="0"/>
              </a:rPr>
              <a:t>India					6.3%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en-US" sz="1700" dirty="0">
                <a:latin typeface="Times New Roman" panose="02020603050405020304" pitchFamily="18" charset="0"/>
              </a:rPr>
              <a:t>Brazil/Cuba				8.0%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en-US" sz="1700" dirty="0">
                <a:latin typeface="Times New Roman" panose="02020603050405020304" pitchFamily="18" charset="0"/>
              </a:rPr>
              <a:t>Much of South America and Africa		7.0% or higher</a:t>
            </a:r>
          </a:p>
          <a:p>
            <a:pPr lvl="2">
              <a:spcBef>
                <a:spcPct val="0"/>
              </a:spcBef>
              <a:buFontTx/>
              <a:buNone/>
            </a:pPr>
            <a:br>
              <a:rPr lang="en-US" altLang="en-US" sz="1700" dirty="0">
                <a:latin typeface="Times New Roman" panose="02020603050405020304" pitchFamily="18" charset="0"/>
              </a:rPr>
            </a:br>
            <a:r>
              <a:rPr lang="en-US" altLang="en-US" sz="1700" dirty="0">
                <a:latin typeface="Times New Roman" panose="02020603050405020304" pitchFamily="18" charset="0"/>
              </a:rPr>
              <a:t>* World Bank Estimates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actioneconomics_logo_560x350_redonwhite">
            <a:extLst>
              <a:ext uri="{FF2B5EF4-FFF2-40B4-BE49-F238E27FC236}">
                <a16:creationId xmlns:a16="http://schemas.microsoft.com/office/drawing/2014/main" id="{D68FAB07-1852-47E4-9DCE-B655B4CE38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0"/>
            <a:ext cx="1420813" cy="9953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195" name="Text Box 6">
            <a:extLst>
              <a:ext uri="{FF2B5EF4-FFF2-40B4-BE49-F238E27FC236}">
                <a16:creationId xmlns:a16="http://schemas.microsoft.com/office/drawing/2014/main" id="{6C2E34BD-D7C6-4B78-BC64-D435CF3F8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5500" y="319088"/>
            <a:ext cx="292100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6210" tIns="43105" rIns="86210" bIns="43105">
            <a:spAutoFit/>
          </a:bodyPr>
          <a:lstStyle>
            <a:lvl1pPr defTabSz="862013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62013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62013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62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62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3770CB8-B676-45F5-B7EF-523FD9F0C076}" type="slidenum">
              <a:rPr lang="en-US" altLang="en-US" sz="170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700" dirty="0"/>
          </a:p>
        </p:txBody>
      </p:sp>
      <p:sp>
        <p:nvSpPr>
          <p:cNvPr id="8196" name="Text Box 8">
            <a:extLst>
              <a:ext uri="{FF2B5EF4-FFF2-40B4-BE49-F238E27FC236}">
                <a16:creationId xmlns:a16="http://schemas.microsoft.com/office/drawing/2014/main" id="{080867CC-F8F2-423A-9963-8F59FE941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600200"/>
            <a:ext cx="7772400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10" tIns="43105" rIns="86210" bIns="43105">
            <a:spAutoFit/>
          </a:bodyPr>
          <a:lstStyle>
            <a:lvl1pPr defTabSz="862013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62013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62013" defTabSz="862013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62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62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300" b="1" dirty="0">
                <a:latin typeface="Times New Roman" panose="02020603050405020304" pitchFamily="18" charset="0"/>
              </a:rPr>
              <a:t>           U.S. Measures as % of Nominal GDP, 2017*</a:t>
            </a:r>
          </a:p>
          <a:p>
            <a:pPr lvl="2">
              <a:spcBef>
                <a:spcPct val="0"/>
              </a:spcBef>
              <a:buFontTx/>
              <a:buNone/>
            </a:pPr>
            <a:endParaRPr lang="en-US" altLang="en-US" sz="1700" dirty="0">
              <a:latin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en-US" sz="1700" dirty="0">
                <a:latin typeface="Times New Roman" panose="02020603050405020304" pitchFamily="18" charset="0"/>
              </a:rPr>
              <a:t>GDP (nominal)			$19,485 bln  	100%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en-US" sz="1700" dirty="0">
                <a:latin typeface="Times New Roman" panose="02020603050405020304" pitchFamily="18" charset="0"/>
              </a:rPr>
              <a:t>GDP Export Component	  	  $2,350 bln	  12%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en-US" sz="1700" dirty="0">
                <a:latin typeface="Times New Roman" panose="02020603050405020304" pitchFamily="18" charset="0"/>
              </a:rPr>
              <a:t>GDP Import Component		  $2,929 bln	  15%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en-US" sz="1700" dirty="0">
                <a:latin typeface="Times New Roman" panose="02020603050405020304" pitchFamily="18" charset="0"/>
              </a:rPr>
              <a:t>GDP Net Export Component		    -$578 bln	   -3%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en-US" sz="1700" dirty="0">
                <a:latin typeface="Times New Roman" panose="02020603050405020304" pitchFamily="18" charset="0"/>
              </a:rPr>
              <a:t>Imports of “Goods”			  $2,342 bln	  12%</a:t>
            </a:r>
            <a:endParaRPr lang="en-US" altLang="en-US" sz="1700" b="1" dirty="0">
              <a:latin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en-US" sz="1700" dirty="0">
                <a:latin typeface="Times New Roman" panose="02020603050405020304" pitchFamily="18" charset="0"/>
              </a:rPr>
              <a:t>Imports of “Goods,” Pacific Basin	     $866 bln	    4%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en-US" sz="1700" dirty="0">
                <a:latin typeface="Times New Roman" panose="02020603050405020304" pitchFamily="18" charset="0"/>
              </a:rPr>
              <a:t>Imports of “Goods,” China		     $506 bln	    3%</a:t>
            </a:r>
          </a:p>
          <a:p>
            <a:pPr lvl="2">
              <a:spcBef>
                <a:spcPct val="0"/>
              </a:spcBef>
              <a:buFontTx/>
              <a:buNone/>
            </a:pPr>
            <a:br>
              <a:rPr lang="en-US" altLang="en-US" sz="1700" dirty="0">
                <a:latin typeface="Times New Roman" panose="02020603050405020304" pitchFamily="18" charset="0"/>
              </a:rPr>
            </a:br>
            <a:r>
              <a:rPr lang="en-US" altLang="en-US" sz="1700" dirty="0">
                <a:latin typeface="Times New Roman" panose="02020603050405020304" pitchFamily="18" charset="0"/>
              </a:rPr>
              <a:t>* U.S. BEA, Census Bureau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actioneconomics_logo_560x350_redonwhite">
            <a:extLst>
              <a:ext uri="{FF2B5EF4-FFF2-40B4-BE49-F238E27FC236}">
                <a16:creationId xmlns:a16="http://schemas.microsoft.com/office/drawing/2014/main" id="{D68FAB07-1852-47E4-9DCE-B655B4CE38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0"/>
            <a:ext cx="1420813" cy="9953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219" name="Text Box 6">
            <a:extLst>
              <a:ext uri="{FF2B5EF4-FFF2-40B4-BE49-F238E27FC236}">
                <a16:creationId xmlns:a16="http://schemas.microsoft.com/office/drawing/2014/main" id="{783A2B9C-28F7-4B71-A3F1-5FDFAF36B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5500" y="319088"/>
            <a:ext cx="292100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6210" tIns="43105" rIns="86210" bIns="43105">
            <a:spAutoFit/>
          </a:bodyPr>
          <a:lstStyle>
            <a:lvl1pPr defTabSz="862013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62013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62013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62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62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BF52AF5-5B7E-47E8-9F37-58554B12499F}" type="slidenum">
              <a:rPr lang="en-US" altLang="en-US" sz="170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700" dirty="0"/>
          </a:p>
        </p:txBody>
      </p:sp>
      <p:sp>
        <p:nvSpPr>
          <p:cNvPr id="9220" name="Text Box 8">
            <a:extLst>
              <a:ext uri="{FF2B5EF4-FFF2-40B4-BE49-F238E27FC236}">
                <a16:creationId xmlns:a16="http://schemas.microsoft.com/office/drawing/2014/main" id="{40C1AEB4-C557-4C14-9249-7EE7D8BD0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3" y="1066800"/>
            <a:ext cx="7772400" cy="468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10" tIns="43105" rIns="86210" bIns="43105">
            <a:spAutoFit/>
          </a:bodyPr>
          <a:lstStyle>
            <a:lvl1pPr defTabSz="862013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62013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62013" defTabSz="862013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62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62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300" b="1" dirty="0">
                <a:latin typeface="Times New Roman" panose="02020603050405020304" pitchFamily="18" charset="0"/>
              </a:rPr>
              <a:t>                U.S. Tariffs were Still Small as of August 2018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300" dirty="0">
              <a:latin typeface="Times New Roman" panose="02020603050405020304" pitchFamily="18" charset="0"/>
            </a:endParaRPr>
          </a:p>
          <a:p>
            <a:pPr lvl="2">
              <a:spcBef>
                <a:spcPct val="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  U.S. Customs Receipts were $35 bln in 2017.</a:t>
            </a:r>
          </a:p>
          <a:p>
            <a:pPr lvl="2">
              <a:spcBef>
                <a:spcPct val="0"/>
              </a:spcBef>
              <a:buFontTx/>
              <a:buNone/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lvl="2">
              <a:spcBef>
                <a:spcPct val="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 Tax Foundation: $22 bln new annual tariff revenue</a:t>
            </a:r>
          </a:p>
          <a:p>
            <a:pPr lvl="2">
              <a:spcBef>
                <a:spcPct val="0"/>
              </a:spcBef>
              <a:buNone/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lvl="2">
              <a:spcBef>
                <a:spcPct val="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 Each $40 bln tariff revenue ~ -0.1% GDP, -90k jobs</a:t>
            </a:r>
          </a:p>
          <a:p>
            <a:pPr lvl="2">
              <a:spcBef>
                <a:spcPct val="0"/>
              </a:spcBef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lvl="2">
              <a:spcBef>
                <a:spcPct val="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 Supply chain disruptions might be big</a:t>
            </a:r>
          </a:p>
          <a:p>
            <a:pPr lvl="2">
              <a:spcBef>
                <a:spcPct val="0"/>
              </a:spcBef>
              <a:buFontTx/>
              <a:buNone/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lvl="2">
              <a:spcBef>
                <a:spcPct val="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 2018 Tax Cut ~ $150-$175 bln per year on average</a:t>
            </a:r>
          </a:p>
          <a:p>
            <a:pPr lvl="2">
              <a:spcBef>
                <a:spcPct val="0"/>
              </a:spcBef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lvl="2">
              <a:spcBef>
                <a:spcPct val="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 U.S. federal government FY18 revenue = $3,338 bln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actioneconomics_logo_560x350_redonwhite">
            <a:extLst>
              <a:ext uri="{FF2B5EF4-FFF2-40B4-BE49-F238E27FC236}">
                <a16:creationId xmlns:a16="http://schemas.microsoft.com/office/drawing/2014/main" id="{D68FAB07-1852-47E4-9DCE-B655B4CE38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0"/>
            <a:ext cx="1420813" cy="9953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219" name="Text Box 6">
            <a:extLst>
              <a:ext uri="{FF2B5EF4-FFF2-40B4-BE49-F238E27FC236}">
                <a16:creationId xmlns:a16="http://schemas.microsoft.com/office/drawing/2014/main" id="{783A2B9C-28F7-4B71-A3F1-5FDFAF36B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5500" y="319088"/>
            <a:ext cx="292100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6210" tIns="43105" rIns="86210" bIns="43105">
            <a:spAutoFit/>
          </a:bodyPr>
          <a:lstStyle>
            <a:lvl1pPr defTabSz="862013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62013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62013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62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62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BF52AF5-5B7E-47E8-9F37-58554B12499F}" type="slidenum">
              <a:rPr lang="en-US" altLang="en-US" sz="170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700" dirty="0"/>
          </a:p>
        </p:txBody>
      </p:sp>
      <p:sp>
        <p:nvSpPr>
          <p:cNvPr id="9220" name="Text Box 8">
            <a:extLst>
              <a:ext uri="{FF2B5EF4-FFF2-40B4-BE49-F238E27FC236}">
                <a16:creationId xmlns:a16="http://schemas.microsoft.com/office/drawing/2014/main" id="{40C1AEB4-C557-4C14-9249-7EE7D8BD0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3" y="1066800"/>
            <a:ext cx="7772400" cy="4334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10" tIns="43105" rIns="86210" bIns="43105">
            <a:spAutoFit/>
          </a:bodyPr>
          <a:lstStyle>
            <a:lvl1pPr defTabSz="862013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62013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62013" defTabSz="862013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62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62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300" b="1" dirty="0">
                <a:latin typeface="Times New Roman" panose="02020603050405020304" pitchFamily="18" charset="0"/>
              </a:rPr>
              <a:t>      U.S. China Tariffs Escalate on Sep-24 and at Year-End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300" dirty="0">
              <a:latin typeface="Times New Roman" panose="02020603050405020304" pitchFamily="18" charset="0"/>
            </a:endParaRPr>
          </a:p>
          <a:p>
            <a:pPr lvl="2">
              <a:spcBef>
                <a:spcPct val="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  A 10% tariff on another $200 </a:t>
            </a:r>
            <a:r>
              <a:rPr lang="en-US" altLang="en-US" dirty="0" err="1">
                <a:latin typeface="Times New Roman" panose="02020603050405020304" pitchFamily="18" charset="0"/>
              </a:rPr>
              <a:t>bln</a:t>
            </a:r>
            <a:r>
              <a:rPr lang="en-US" altLang="en-US" dirty="0">
                <a:latin typeface="Times New Roman" panose="02020603050405020304" pitchFamily="18" charset="0"/>
              </a:rPr>
              <a:t> on September 24</a:t>
            </a:r>
          </a:p>
          <a:p>
            <a:pPr lvl="2">
              <a:spcBef>
                <a:spcPct val="0"/>
              </a:spcBef>
              <a:buFontTx/>
              <a:buNone/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lvl="2">
              <a:spcBef>
                <a:spcPct val="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 New tariff revenue then at a $42 </a:t>
            </a:r>
            <a:r>
              <a:rPr lang="en-US" altLang="en-US" dirty="0" err="1">
                <a:latin typeface="Times New Roman" panose="02020603050405020304" pitchFamily="18" charset="0"/>
              </a:rPr>
              <a:t>bln</a:t>
            </a:r>
            <a:r>
              <a:rPr lang="en-US" altLang="en-US" dirty="0">
                <a:latin typeface="Times New Roman" panose="02020603050405020304" pitchFamily="18" charset="0"/>
              </a:rPr>
              <a:t> annual rate</a:t>
            </a:r>
          </a:p>
          <a:p>
            <a:pPr lvl="2">
              <a:spcBef>
                <a:spcPct val="0"/>
              </a:spcBef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lvl="2">
              <a:spcBef>
                <a:spcPct val="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 Tariff rate hiked to 25% in 2019</a:t>
            </a:r>
          </a:p>
          <a:p>
            <a:pPr lvl="2">
              <a:spcBef>
                <a:spcPct val="0"/>
              </a:spcBef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lvl="2">
              <a:spcBef>
                <a:spcPct val="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 New tariff revenue then at $72 </a:t>
            </a:r>
            <a:r>
              <a:rPr lang="en-US" altLang="en-US" dirty="0" err="1">
                <a:latin typeface="Times New Roman" panose="02020603050405020304" pitchFamily="18" charset="0"/>
              </a:rPr>
              <a:t>bln</a:t>
            </a:r>
            <a:r>
              <a:rPr lang="en-US" altLang="en-US" dirty="0">
                <a:latin typeface="Times New Roman" panose="02020603050405020304" pitchFamily="18" charset="0"/>
              </a:rPr>
              <a:t> annual rate</a:t>
            </a:r>
          </a:p>
          <a:p>
            <a:pPr lvl="2">
              <a:spcBef>
                <a:spcPct val="0"/>
              </a:spcBef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lvl="2">
              <a:spcBef>
                <a:spcPct val="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 Impact: -0.2% for GDP in one year, -162k payrolls</a:t>
            </a:r>
          </a:p>
          <a:p>
            <a:pPr lvl="2">
              <a:spcBef>
                <a:spcPct val="0"/>
              </a:spcBef>
              <a:buNone/>
            </a:pPr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296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actioneconomics_logo_560x350_redonwhite">
            <a:extLst>
              <a:ext uri="{FF2B5EF4-FFF2-40B4-BE49-F238E27FC236}">
                <a16:creationId xmlns:a16="http://schemas.microsoft.com/office/drawing/2014/main" id="{D68FAB07-1852-47E4-9DCE-B655B4CE38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0"/>
            <a:ext cx="1420813" cy="9953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43" name="Text Box 6">
            <a:extLst>
              <a:ext uri="{FF2B5EF4-FFF2-40B4-BE49-F238E27FC236}">
                <a16:creationId xmlns:a16="http://schemas.microsoft.com/office/drawing/2014/main" id="{9E03BECE-5880-4CF2-A7E9-F1830B89E4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5500" y="319088"/>
            <a:ext cx="292100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6210" tIns="43105" rIns="86210" bIns="43105">
            <a:spAutoFit/>
          </a:bodyPr>
          <a:lstStyle>
            <a:lvl1pPr defTabSz="862013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62013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62013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62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62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DEB48F7-EC4E-40F3-A4AD-BB069870CD3B}" type="slidenum">
              <a:rPr lang="en-US" altLang="en-US" sz="170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700" dirty="0"/>
          </a:p>
        </p:txBody>
      </p:sp>
      <p:sp>
        <p:nvSpPr>
          <p:cNvPr id="10244" name="Text Box 8">
            <a:extLst>
              <a:ext uri="{FF2B5EF4-FFF2-40B4-BE49-F238E27FC236}">
                <a16:creationId xmlns:a16="http://schemas.microsoft.com/office/drawing/2014/main" id="{F6D86D2C-CC1C-4178-B793-7E4D9B832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63688"/>
            <a:ext cx="7772400" cy="398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10" tIns="43105" rIns="86210" bIns="43105">
            <a:spAutoFit/>
          </a:bodyPr>
          <a:lstStyle>
            <a:lvl1pPr defTabSz="862013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62013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62013" defTabSz="862013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620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620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62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300" b="1" dirty="0">
                <a:latin typeface="Times New Roman" panose="02020603050405020304" pitchFamily="18" charset="0"/>
              </a:rPr>
              <a:t>          Economic Adjustment will Mitigate Tariff Damage</a:t>
            </a:r>
            <a:endParaRPr lang="en-US" altLang="en-US" sz="2300" dirty="0">
              <a:latin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buFontTx/>
              <a:buNone/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lvl="2">
              <a:spcBef>
                <a:spcPct val="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 25% tariff on $250 bln Chinese goods = $63 bln?</a:t>
            </a:r>
          </a:p>
          <a:p>
            <a:pPr lvl="2">
              <a:spcBef>
                <a:spcPct val="0"/>
              </a:spcBef>
              <a:buNone/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lvl="2">
              <a:spcBef>
                <a:spcPct val="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 Cumulative “all China” new 25% tariffs = $139 </a:t>
            </a:r>
            <a:r>
              <a:rPr lang="en-US" altLang="en-US" dirty="0" err="1">
                <a:latin typeface="Times New Roman" panose="02020603050405020304" pitchFamily="18" charset="0"/>
              </a:rPr>
              <a:t>bln</a:t>
            </a:r>
            <a:r>
              <a:rPr lang="en-US" altLang="en-US" dirty="0">
                <a:latin typeface="Times New Roman" panose="02020603050405020304" pitchFamily="18" charset="0"/>
              </a:rPr>
              <a:t>?</a:t>
            </a:r>
          </a:p>
          <a:p>
            <a:pPr lvl="2">
              <a:spcBef>
                <a:spcPct val="0"/>
              </a:spcBef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lvl="2">
              <a:spcBef>
                <a:spcPct val="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 Many traded commodities are fungible</a:t>
            </a:r>
          </a:p>
          <a:p>
            <a:pPr lvl="2">
              <a:spcBef>
                <a:spcPct val="0"/>
              </a:spcBef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lvl="2">
              <a:spcBef>
                <a:spcPct val="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 Bilateral goods substitution could be substantial</a:t>
            </a:r>
          </a:p>
          <a:p>
            <a:pPr lvl="2">
              <a:spcBef>
                <a:spcPct val="0"/>
              </a:spcBef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lvl="2">
              <a:spcBef>
                <a:spcPct val="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 China can reduce bilateral gap at any time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620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620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20864</TotalTime>
  <Words>543</Words>
  <Application>Microsoft Office PowerPoint</Application>
  <PresentationFormat>Custom</PresentationFormat>
  <Paragraphs>154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Default Design</vt:lpstr>
      <vt:lpstr>Trade, Trade Wars and Economic Impacts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Action Economics,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Expansion and Policy Tightening for the U.S. Economy in 2005</dc:title>
  <dc:creator>Michael R. Englund</dc:creator>
  <cp:lastModifiedBy>Michael Englund</cp:lastModifiedBy>
  <cp:revision>242</cp:revision>
  <cp:lastPrinted>2018-09-19T16:02:29Z</cp:lastPrinted>
  <dcterms:created xsi:type="dcterms:W3CDTF">2004-09-23T10:45:38Z</dcterms:created>
  <dcterms:modified xsi:type="dcterms:W3CDTF">2018-09-19T16:02:50Z</dcterms:modified>
</cp:coreProperties>
</file>